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50"/>
  </p:notesMasterIdLst>
  <p:sldIdLst>
    <p:sldId id="256" r:id="rId2"/>
    <p:sldId id="257" r:id="rId3"/>
    <p:sldId id="317" r:id="rId4"/>
    <p:sldId id="318" r:id="rId5"/>
    <p:sldId id="319" r:id="rId6"/>
    <p:sldId id="320" r:id="rId7"/>
    <p:sldId id="321" r:id="rId8"/>
    <p:sldId id="322" r:id="rId9"/>
    <p:sldId id="259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1" r:id="rId23"/>
    <p:sldId id="292" r:id="rId24"/>
    <p:sldId id="293" r:id="rId25"/>
    <p:sldId id="294" r:id="rId26"/>
    <p:sldId id="295" r:id="rId27"/>
    <p:sldId id="296" r:id="rId28"/>
    <p:sldId id="290" r:id="rId29"/>
    <p:sldId id="297" r:id="rId30"/>
    <p:sldId id="298" r:id="rId31"/>
    <p:sldId id="299" r:id="rId32"/>
    <p:sldId id="300" r:id="rId33"/>
    <p:sldId id="302" r:id="rId34"/>
    <p:sldId id="303" r:id="rId35"/>
    <p:sldId id="304" r:id="rId36"/>
    <p:sldId id="306" r:id="rId37"/>
    <p:sldId id="305" r:id="rId38"/>
    <p:sldId id="307" r:id="rId39"/>
    <p:sldId id="308" r:id="rId40"/>
    <p:sldId id="312" r:id="rId41"/>
    <p:sldId id="313" r:id="rId42"/>
    <p:sldId id="314" r:id="rId43"/>
    <p:sldId id="315" r:id="rId44"/>
    <p:sldId id="316" r:id="rId45"/>
    <p:sldId id="309" r:id="rId46"/>
    <p:sldId id="301" r:id="rId47"/>
    <p:sldId id="276" r:id="rId48"/>
    <p:sldId id="277" r:id="rId4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12" autoAdjust="0"/>
    <p:restoredTop sz="94140" autoAdjust="0"/>
  </p:normalViewPr>
  <p:slideViewPr>
    <p:cSldViewPr snapToGrid="0">
      <p:cViewPr varScale="1">
        <p:scale>
          <a:sx n="89" d="100"/>
          <a:sy n="89" d="100"/>
        </p:scale>
        <p:origin x="480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78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1472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9117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7884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5344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0840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9184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9600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8887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134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3419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1288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8198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7901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5033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5280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1748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4863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56926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28705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2803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7378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1834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80698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84654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51721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7387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72068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61284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5475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37710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8609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34381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95661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72800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9250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34823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78825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97173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00171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" name="Google Shape;1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75043c8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g875043c8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8568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1618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4567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8975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descr="portada-gobiern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descr="portad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 descr="interna-con-franj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 descr="cierr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jgalindos@sena.edu.c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/>
        </p:nvSpPr>
        <p:spPr>
          <a:xfrm>
            <a:off x="5463843" y="1019508"/>
            <a:ext cx="275698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JORNADA PEDAGÓGICA 2021</a:t>
            </a:r>
            <a:endParaRPr sz="28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CARACTERÍSTICAS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EXELEARNING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7D091F-645C-4E85-94D0-57FDB8D7AECA}"/>
              </a:ext>
            </a:extLst>
          </p:cNvPr>
          <p:cNvSpPr txBox="1"/>
          <p:nvPr/>
        </p:nvSpPr>
        <p:spPr>
          <a:xfrm rot="10800000" flipV="1">
            <a:off x="382867" y="1221153"/>
            <a:ext cx="82555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Es una herramienta intuitiva y fácil de usar que permitirá a los formadores publicar páginas web educativas o módulos de un curso de alta calidad.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Ofrece capacidades profesionales para la creación de contenidos educativos web y que utiliza formatos estándares (</a:t>
            </a:r>
            <a:r>
              <a:rPr lang="es-CO" sz="1800" dirty="0" err="1"/>
              <a:t>IMS</a:t>
            </a:r>
            <a:r>
              <a:rPr lang="es-CO" sz="1800" dirty="0"/>
              <a:t>, </a:t>
            </a:r>
            <a:r>
              <a:rPr lang="es-CO" sz="1800" dirty="0" err="1"/>
              <a:t>SCORM</a:t>
            </a:r>
            <a:r>
              <a:rPr lang="es-CO" sz="1800" dirty="0"/>
              <a:t>) ampliamente utilizados en los Sistemas de Gestión de Aprendizaje.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Es una herramienta de producción de contenidos web que puede trabajar sin conexión a Internet.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 err="1"/>
              <a:t>EXeLearning</a:t>
            </a:r>
            <a:r>
              <a:rPr lang="es-CO" sz="1800" dirty="0"/>
              <a:t> imitará las funcionalidades de un editor de contenido completo para que los autores puedan visualizar texto, imágenes, iconos, tablas, sonidos, etc.; tal cual, como se mostraría en la web.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Sus contenidos exportados en formato </a:t>
            </a:r>
            <a:r>
              <a:rPr lang="es-CO" sz="1800" dirty="0" err="1"/>
              <a:t>IMS</a:t>
            </a:r>
            <a:r>
              <a:rPr lang="es-CO" sz="1800" dirty="0"/>
              <a:t> o </a:t>
            </a:r>
            <a:r>
              <a:rPr lang="es-CO" sz="1800" dirty="0" err="1"/>
              <a:t>SCORM</a:t>
            </a:r>
            <a:r>
              <a:rPr lang="es-CO" sz="1800" dirty="0"/>
              <a:t> pueden integrarse en Moodle, por lo que facilita la creación de contenidos educativos en esta plataforma.</a:t>
            </a:r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0133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CARACTERÍSTICAS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EXELEARNING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7D091F-645C-4E85-94D0-57FDB8D7AECA}"/>
              </a:ext>
            </a:extLst>
          </p:cNvPr>
          <p:cNvSpPr txBox="1"/>
          <p:nvPr/>
        </p:nvSpPr>
        <p:spPr>
          <a:xfrm rot="10800000" flipV="1">
            <a:off x="382867" y="1221153"/>
            <a:ext cx="82555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Es una herramienta intuitiva y fácil de usar que permitirá a los formadores publicar páginas web educativas o módulos de un curso de alta calidad.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Ofrece capacidades profesionales para la creación de contenidos educativos web y que utiliza formatos estándares (</a:t>
            </a:r>
            <a:r>
              <a:rPr lang="es-CO" sz="1800" dirty="0" err="1"/>
              <a:t>IMS</a:t>
            </a:r>
            <a:r>
              <a:rPr lang="es-CO" sz="1800" dirty="0"/>
              <a:t>, </a:t>
            </a:r>
            <a:r>
              <a:rPr lang="es-CO" sz="1800" dirty="0" err="1"/>
              <a:t>SCORM</a:t>
            </a:r>
            <a:r>
              <a:rPr lang="es-CO" sz="1800" dirty="0"/>
              <a:t>) ampliamente utilizados en los Sistemas de Gestión de Aprendizaje.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Es una herramienta de producción de contenidos web que puede trabajar sin conexión a Internet.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 err="1"/>
              <a:t>EXeLearning</a:t>
            </a:r>
            <a:r>
              <a:rPr lang="es-CO" sz="1800" dirty="0"/>
              <a:t> imitará las funcionalidades de un editor de contenido completo para que los autores puedan visualizar texto, imágenes, iconos, tablas, sonidos, etc.; tal cual, como se mostraría en la web.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Sus contenidos exportados en formato </a:t>
            </a:r>
            <a:r>
              <a:rPr lang="es-CO" sz="1800" dirty="0" err="1"/>
              <a:t>IMS</a:t>
            </a:r>
            <a:r>
              <a:rPr lang="es-CO" sz="1800" dirty="0"/>
              <a:t> o </a:t>
            </a:r>
            <a:r>
              <a:rPr lang="es-CO" sz="1800" dirty="0" err="1"/>
              <a:t>SCORM</a:t>
            </a:r>
            <a:r>
              <a:rPr lang="es-CO" sz="1800" dirty="0"/>
              <a:t> pueden integrarse en Moodle, por lo que facilita la creación de contenidos educativos en esta plataforma.</a:t>
            </a:r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8706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3297AB-293A-4CC9-9496-20CBE85B88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8929" y="1362242"/>
            <a:ext cx="7986582" cy="33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13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1D7514-BE5C-4F7F-A4BF-E06CDBDD11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866" y="1058825"/>
            <a:ext cx="7975825" cy="408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3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0B289D-FA21-4D66-86B8-0EBD3048B0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076" y="1107532"/>
            <a:ext cx="8744286" cy="390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49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1968EC-1DF7-41F0-BADB-AF4C1EBBAA0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076" y="1086055"/>
            <a:ext cx="8830348" cy="390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97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101AE8-707D-48F3-98C0-E5026559B5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9864" y="1101015"/>
            <a:ext cx="8701256" cy="381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51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05841B-3132-4AB5-BFE3-2FD0E849F1D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3044" y="1137341"/>
            <a:ext cx="8808833" cy="392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66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4373E2F-A50C-4B14-A37E-A649F5D182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833" y="1089977"/>
            <a:ext cx="8582921" cy="38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49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3BBC41-ABDF-4A38-A75B-B80E66EF13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1365" y="1166385"/>
            <a:ext cx="8649147" cy="37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94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/>
        </p:nvSpPr>
        <p:spPr>
          <a:xfrm>
            <a:off x="5463843" y="901908"/>
            <a:ext cx="275698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DESARROLLO DE OVAS CON </a:t>
            </a:r>
            <a:r>
              <a:rPr lang="es-CO" sz="2800" b="1" i="0" u="none" strike="noStrike" cap="none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EXELEARNING</a:t>
            </a:r>
            <a:endParaRPr lang="es-CO" sz="28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E6C9E20-FBC1-41A6-A4B5-2BDCEF92B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5659" y="1309874"/>
            <a:ext cx="3933992" cy="383362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08057D0-6208-417C-B54F-E76A93B6133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14958" y="1309874"/>
            <a:ext cx="3408280" cy="3833626"/>
          </a:xfrm>
          <a:prstGeom prst="rect">
            <a:avLst/>
          </a:prstGeom>
        </p:spPr>
      </p:pic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625299B1-069F-43E4-8E9D-6DFDE8A7CC2C}"/>
              </a:ext>
            </a:extLst>
          </p:cNvPr>
          <p:cNvSpPr/>
          <p:nvPr/>
        </p:nvSpPr>
        <p:spPr>
          <a:xfrm>
            <a:off x="4279651" y="2947595"/>
            <a:ext cx="735307" cy="35500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66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MANEJO DE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IDEVICES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47F1D5-4B80-4E89-AC7E-361C584AF8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6382" y="1172957"/>
            <a:ext cx="5612130" cy="383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4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MI PRIMER BOTÓN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F224DB-77D9-44DC-9D5A-31EDB587CA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585" y="1251976"/>
            <a:ext cx="2286000" cy="29146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1B4DE8E-F80D-4E80-9215-123E1334C4D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59585" y="1251976"/>
            <a:ext cx="6710830" cy="31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67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MI PRIMER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BOTON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A6C560-0D41-4FED-8F5F-07992E0FC3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775" y="1131832"/>
            <a:ext cx="8206404" cy="368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34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MI PRIMER BOTÓN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6B43D7-7532-4BE2-8306-00FFF1D1BC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7713" y="1166493"/>
            <a:ext cx="8696588" cy="374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27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MI PRIMER BOTÓN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DC5FC3-65FE-487B-B4C7-48C226591C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8334" y="1300480"/>
            <a:ext cx="8712853" cy="294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33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VISUALIZANDO MI APLICACIÓN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A4E037-DF2B-4592-8EC7-7EAEA604C8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8252" y="1556049"/>
            <a:ext cx="8567495" cy="287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53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VISUALIZANDO MI APLICACIÓN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FD1CF7-7B22-4412-8A52-3F5AA5A8C6C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9106" y="1184499"/>
            <a:ext cx="8593680" cy="359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03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PRIMER TEMA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45B3EC-1C2C-4302-B7B6-4EE4F6082D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1379" y="1227417"/>
            <a:ext cx="8593680" cy="34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74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50594" y="0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PRIMER TEMA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Insertando ficheros adjuntos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A8001E-68BC-4394-AAE0-DE18670DB7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7289" y="1212551"/>
            <a:ext cx="8227919" cy="370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00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/>
            <a:r>
              <a:rPr lang="es-CO" sz="32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Qué es una OVA?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7D091F-645C-4E85-94D0-57FDB8D7AECA}"/>
              </a:ext>
            </a:extLst>
          </p:cNvPr>
          <p:cNvSpPr txBox="1"/>
          <p:nvPr/>
        </p:nvSpPr>
        <p:spPr>
          <a:xfrm rot="10800000" flipV="1">
            <a:off x="382867" y="1759765"/>
            <a:ext cx="82555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Wiley (2002) los describe como “cualquier recurso digital que se puede utilizar como apoyo para el aprendizaje”. La </a:t>
            </a:r>
            <a:r>
              <a:rPr lang="es-CO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LTSC</a:t>
            </a:r>
            <a:r>
              <a:rPr lang="es-CO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(</a:t>
            </a:r>
            <a:r>
              <a:rPr lang="es-CO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Learning</a:t>
            </a:r>
            <a:r>
              <a:rPr lang="es-CO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s-CO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Technology</a:t>
            </a:r>
            <a:r>
              <a:rPr lang="es-CO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s-CO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Standards</a:t>
            </a:r>
            <a:r>
              <a:rPr lang="es-CO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s-CO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Comitte</a:t>
            </a:r>
            <a:r>
              <a:rPr lang="es-CO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 define con este término, a “cualquier entidad que pueda </a:t>
            </a:r>
            <a:r>
              <a:rPr lang="es-CO" sz="20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ser</a:t>
            </a:r>
            <a:r>
              <a:rPr lang="es-CO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utilizada, reutilizada o referenciada en el contexto del aprendizaje soportado por tecnologías”. Común a todas definiciones, un objeto de aprendizaje es un recurso digital que puede ser reutilizado en diferentes contextos educativos.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Uno de los grandes retos de los miembros de las comunidades educativas es aprovechar e intercambiar ampliamente los recursos digitales.</a:t>
            </a:r>
            <a:endParaRPr lang="es-MX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589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AE7E23-6FC9-435D-B56A-90F9DA011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9" y="1103578"/>
            <a:ext cx="8875059" cy="403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37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444F7F-225E-4D30-8DA5-513A179E9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6640"/>
            <a:ext cx="9144000" cy="415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62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BA686E0-E271-40BD-B22B-D4E0BC618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3" y="1079119"/>
            <a:ext cx="9028299" cy="40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56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6BBD00-F728-4801-BE30-047240D8C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7280"/>
            <a:ext cx="9144000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17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D05D1F-34E8-4ED0-9073-6684EA806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7" y="1065006"/>
            <a:ext cx="9069066" cy="414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9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DA1FB1-BA06-48AC-BAC7-CE853A777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5487"/>
            <a:ext cx="9144000" cy="327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98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107576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Insertando un video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B21D0C-5912-429B-BA3D-4ABAB0512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8947"/>
            <a:ext cx="9144000" cy="412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04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08E4B06-AE86-4813-A083-0CA351A2D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3492"/>
            <a:ext cx="9144000" cy="416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04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18321" y="67949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Insertando una página web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564908-13E0-46EF-94E6-99F2A0DA9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9553"/>
            <a:ext cx="9144000" cy="394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42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43142E-CC3C-480F-8B9A-2F2C49D87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51" y="1086522"/>
            <a:ext cx="8388697" cy="366835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25453EC-7A14-4F32-86FA-D118442516C2}"/>
              </a:ext>
            </a:extLst>
          </p:cNvPr>
          <p:cNvSpPr txBox="1"/>
          <p:nvPr/>
        </p:nvSpPr>
        <p:spPr>
          <a:xfrm>
            <a:off x="377651" y="4754879"/>
            <a:ext cx="61449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https://www.cursosvirtualessena.com.co/simbolos-del-sena/</a:t>
            </a:r>
          </a:p>
        </p:txBody>
      </p:sp>
    </p:spTree>
    <p:extLst>
      <p:ext uri="{BB962C8B-B14F-4D97-AF65-F5344CB8AC3E}">
        <p14:creationId xmlns:p14="http://schemas.microsoft.com/office/powerpoint/2010/main" val="259884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/>
            <a:r>
              <a:rPr lang="es-CO" sz="32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Qué es una OVA?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690E71-9EA7-468D-A599-6E3F043A12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72298" y="1292113"/>
            <a:ext cx="561213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50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UN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SCORM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TERRITORIUM</a:t>
            </a:r>
            <a:endParaRPr lang="es-CO" sz="32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F89ADE-6EA6-4B02-82A9-4FB320189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75" y="1082580"/>
            <a:ext cx="7455049" cy="39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82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UN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SCORM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TERRITORIUM</a:t>
            </a:r>
            <a:endParaRPr lang="es-CO" sz="32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643BFA-0279-42B2-A02D-E70A52F3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8795"/>
            <a:ext cx="9144000" cy="405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3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UN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SCORM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TERRITORIUM</a:t>
            </a:r>
            <a:endParaRPr lang="es-CO" sz="32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3938FF-42EC-44B4-9A8A-F4BBB9A2E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5764"/>
            <a:ext cx="9144000" cy="406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80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UN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SCORM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TERRITORIUM</a:t>
            </a:r>
            <a:endParaRPr lang="es-CO" sz="32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2F33925-D863-47DA-8AC1-A7A2D81C5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522"/>
            <a:ext cx="9144000" cy="402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71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UN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SCORM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TERRITORIUM</a:t>
            </a:r>
            <a:endParaRPr lang="es-CO" sz="32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C3CC13-FF1C-4ED6-9112-088907FE9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4249"/>
            <a:ext cx="9144000" cy="40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13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ENTREGABLES DEL CURSO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B07FD3A-232B-4407-8F57-0C5269241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" y="1099809"/>
            <a:ext cx="8659906" cy="255659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0B20B01-0FFC-47E4-A49A-4742E9AB76B4}"/>
              </a:ext>
            </a:extLst>
          </p:cNvPr>
          <p:cNvSpPr txBox="1"/>
          <p:nvPr/>
        </p:nvSpPr>
        <p:spPr>
          <a:xfrm>
            <a:off x="339836" y="3657600"/>
            <a:ext cx="83915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evidencia de aprendizaje de este curso gira alrededor de la inducción a los aprendices, para esto debe realizar:</a:t>
            </a:r>
          </a:p>
          <a:p>
            <a:pPr marL="342900" indent="-342900">
              <a:buFont typeface="+mj-lt"/>
              <a:buAutoNum type="arabicPeriod"/>
            </a:pP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Vincule la guía de inducción desde Google drive</a:t>
            </a:r>
          </a:p>
          <a:p>
            <a:pPr marL="342900" indent="-342900">
              <a:buFont typeface="+mj-lt"/>
              <a:buAutoNum type="arabicPeriod"/>
            </a:pP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Integre los elementos necesarios para desarrollar la inducción </a:t>
            </a:r>
          </a:p>
          <a:p>
            <a:pPr marL="342900" indent="-342900">
              <a:buFont typeface="+mj-lt"/>
              <a:buAutoNum type="arabicPeriod"/>
            </a:pP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Construya un SCORM y vincúlelo en territorium</a:t>
            </a:r>
          </a:p>
          <a:p>
            <a:pPr marL="342900" indent="-342900">
              <a:buFont typeface="+mj-lt"/>
              <a:buAutoNum type="arabicPeriod"/>
            </a:pP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Construya una actividad de afianzamiento con ardora y publíquelo desde Google Drive</a:t>
            </a:r>
          </a:p>
        </p:txBody>
      </p:sp>
    </p:spTree>
    <p:extLst>
      <p:ext uri="{BB962C8B-B14F-4D97-AF65-F5344CB8AC3E}">
        <p14:creationId xmlns:p14="http://schemas.microsoft.com/office/powerpoint/2010/main" val="4244035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¿PREGUNTAS?</a:t>
            </a:r>
          </a:p>
        </p:txBody>
      </p:sp>
      <p:pic>
        <p:nvPicPr>
          <p:cNvPr id="1026" name="Picture 2" descr="15 preguntas que debes hacerte antes de abrir un negocio - Think Big  Empresas">
            <a:extLst>
              <a:ext uri="{FF2B5EF4-FFF2-40B4-BE49-F238E27FC236}">
                <a16:creationId xmlns:a16="http://schemas.microsoft.com/office/drawing/2014/main" id="{93B6A33B-4020-4817-AF47-7EAB5E9DC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250" y="1342241"/>
            <a:ext cx="5703346" cy="356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32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/>
        </p:nvSpPr>
        <p:spPr>
          <a:xfrm>
            <a:off x="382890" y="249500"/>
            <a:ext cx="7411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CRÉDITOS</a:t>
            </a:r>
            <a:endParaRPr sz="3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751" y="2083803"/>
            <a:ext cx="6137340" cy="300456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2"/>
          <p:cNvSpPr txBox="1"/>
          <p:nvPr/>
        </p:nvSpPr>
        <p:spPr>
          <a:xfrm>
            <a:off x="185675" y="1088225"/>
            <a:ext cx="87252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chemeClr val="dk1"/>
                </a:solidFill>
              </a:rPr>
              <a:t>Realizado por el instructor José Fernando Galindo Suárez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 dirty="0">
                <a:solidFill>
                  <a:schemeClr val="dk1"/>
                </a:solidFill>
              </a:rPr>
              <a:t>GRUPO PEDAGÓGICO DE CENTRO DE GESTIÓN DE MERCADOS, LOGÍSTICA Y TECNOLOGÍAS DE LA INFORMACIÓN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u="sng" dirty="0">
                <a:solidFill>
                  <a:schemeClr val="hlink"/>
                </a:solidFill>
                <a:hlinkClick r:id="rId4"/>
              </a:rPr>
              <a:t>jgalindos@sena.edu.co</a:t>
            </a:r>
            <a:r>
              <a:rPr lang="es-CO" sz="2000" b="1" dirty="0">
                <a:solidFill>
                  <a:schemeClr val="dk1"/>
                </a:solidFill>
              </a:rPr>
              <a:t> JORNADA PEDAGÓGICA 2021</a:t>
            </a:r>
            <a:endParaRPr sz="20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/>
            <a:r>
              <a:rPr lang="es-CO" sz="32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Qué es una OVA?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 descr="La teoría de aprendizaje de Robert Gagné - Material de descarga">
            <a:extLst>
              <a:ext uri="{FF2B5EF4-FFF2-40B4-BE49-F238E27FC236}">
                <a16:creationId xmlns:a16="http://schemas.microsoft.com/office/drawing/2014/main" id="{E685016E-08F6-4526-A92E-715EFFA755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149" y="1161826"/>
            <a:ext cx="4903806" cy="3869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023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/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Objetivos de una OVA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 descr="Estructura las lecciones online siguiendo los 9 eventos de Gagné">
            <a:extLst>
              <a:ext uri="{FF2B5EF4-FFF2-40B4-BE49-F238E27FC236}">
                <a16:creationId xmlns:a16="http://schemas.microsoft.com/office/drawing/2014/main" id="{AC3E079D-DB0F-429D-B7B7-2D9DC4A388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586" y="995045"/>
            <a:ext cx="5612130" cy="4148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3961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/>
            <a:r>
              <a:rPr lang="es-CO" sz="32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EVENTOS DE INSTRUCCIÓN DE </a:t>
            </a:r>
            <a:r>
              <a:rPr lang="es-CO" sz="3200" b="1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GAGNE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 descr="Top 3: Modelos de Diseño Instruccional que debe conocer">
            <a:extLst>
              <a:ext uri="{FF2B5EF4-FFF2-40B4-BE49-F238E27FC236}">
                <a16:creationId xmlns:a16="http://schemas.microsoft.com/office/drawing/2014/main" id="{C9195709-3D1A-4B4C-B5C9-EBC00D14E97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0" t="15482" r="10196" b="8796"/>
          <a:stretch/>
        </p:blipFill>
        <p:spPr bwMode="auto">
          <a:xfrm>
            <a:off x="1948309" y="1097280"/>
            <a:ext cx="5603559" cy="39480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76261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CARACTERÍSTICAS DE LAS OVAS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7D091F-645C-4E85-94D0-57FDB8D7AECA}"/>
              </a:ext>
            </a:extLst>
          </p:cNvPr>
          <p:cNvSpPr txBox="1"/>
          <p:nvPr/>
        </p:nvSpPr>
        <p:spPr>
          <a:xfrm rot="10800000" flipV="1">
            <a:off x="382867" y="1613645"/>
            <a:ext cx="825552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claro de la OVA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Fundamentación pedagógica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 la herramienta TI (software) con la cual se a  desarrollar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 de construcción (Etapas)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Selección de actividades de la OVA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Estandarización de la OVA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Definir los derechos de propiedad intelectual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Recursos documentales,  multimediales e interactivos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8128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4940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EXELEARNING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7D091F-645C-4E85-94D0-57FDB8D7AECA}"/>
              </a:ext>
            </a:extLst>
          </p:cNvPr>
          <p:cNvSpPr txBox="1"/>
          <p:nvPr/>
        </p:nvSpPr>
        <p:spPr>
          <a:xfrm rot="10800000" flipV="1">
            <a:off x="382867" y="1636651"/>
            <a:ext cx="82555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eLearning </a:t>
            </a:r>
            <a:r>
              <a:rPr lang="es-CO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XHTML</a:t>
            </a:r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editor (</a:t>
            </a:r>
            <a:r>
              <a:rPr lang="es-CO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</a:t>
            </a:r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también llamado </a:t>
            </a:r>
            <a:r>
              <a:rPr lang="es-CO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eXeLearning</a:t>
            </a:r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es un entorno de edición especialmente diseñado para la creación de contenidos educativos sin necesidad de tener amplios conocimientos de lenguajes como HTML o XML. </a:t>
            </a:r>
          </a:p>
          <a:p>
            <a:endParaRPr lang="es-CO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 el desarrollo de la web se pueden crear Entornos Virtuales de Aprendizaje que facilitan la enseñanza y el aprendizaje de contenidos educativos. </a:t>
            </a:r>
            <a:r>
              <a:rPr lang="es-CO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Exelearning</a:t>
            </a:r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facilita a los formadores la creación de estos contenidos para publicarlos en la Web. </a:t>
            </a:r>
            <a:endParaRPr lang="es-MX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788</Words>
  <Application>Microsoft Office PowerPoint</Application>
  <PresentationFormat>Presentación en pantalla (16:9)</PresentationFormat>
  <Paragraphs>82</Paragraphs>
  <Slides>48</Slides>
  <Notes>48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2" baseType="lpstr">
      <vt:lpstr>Arial</vt:lpstr>
      <vt:lpstr>Calibri</vt:lpstr>
      <vt:lpstr>Trebuchet MS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F GALINDO</dc:creator>
  <cp:lastModifiedBy>Jose Fernando Galindo Suarez</cp:lastModifiedBy>
  <cp:revision>80</cp:revision>
  <dcterms:modified xsi:type="dcterms:W3CDTF">2021-07-18T22:13:36Z</dcterms:modified>
</cp:coreProperties>
</file>